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p:scale>
          <a:sx n="73" d="100"/>
          <a:sy n="73" d="100"/>
        </p:scale>
        <p:origin x="-1296" y="-12"/>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4/19/2015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799"/>
          </a:xfrm>
        </p:spPr>
        <p:txBody>
          <a:bodyPr>
            <a:normAutofit fontScale="90000"/>
          </a:bodyPr>
          <a:lstStyle/>
          <a:p>
            <a:pPr algn="l"/>
            <a:r>
              <a:rPr lang="en-US" dirty="0" smtClean="0"/>
              <a:t>The Endocrine system</a:t>
            </a:r>
            <a:endParaRPr lang="en-GB" dirty="0"/>
          </a:p>
        </p:txBody>
      </p:sp>
      <p:sp>
        <p:nvSpPr>
          <p:cNvPr id="3" name="Subtitle 2"/>
          <p:cNvSpPr>
            <a:spLocks noGrp="1"/>
          </p:cNvSpPr>
          <p:nvPr>
            <p:ph type="subTitle" idx="1"/>
          </p:nvPr>
        </p:nvSpPr>
        <p:spPr>
          <a:xfrm>
            <a:off x="228600" y="914400"/>
            <a:ext cx="8610600" cy="5638800"/>
          </a:xfrm>
        </p:spPr>
        <p:txBody>
          <a:bodyPr/>
          <a:lstStyle/>
          <a:p>
            <a:pPr algn="l"/>
            <a:r>
              <a:rPr lang="en-US" dirty="0" smtClean="0"/>
              <a:t>Endocrine glands:</a:t>
            </a:r>
          </a:p>
          <a:p>
            <a:pPr algn="just"/>
            <a:r>
              <a:rPr lang="en-US" dirty="0" smtClean="0"/>
              <a:t>-</a:t>
            </a:r>
            <a:r>
              <a:rPr lang="en-US" sz="2800" dirty="0" smtClean="0"/>
              <a:t>Source of hormone; reached through circulation via ductless glands of internal secretion.</a:t>
            </a:r>
          </a:p>
          <a:p>
            <a:pPr algn="just"/>
            <a:r>
              <a:rPr lang="en-US" sz="2800" dirty="0" smtClean="0"/>
              <a:t>-Composed of islands (cords) of secretory epithelial cells (parenchyma) with intervening supporting tissue (stroma) rich in blood and lymphatic capillaries; prominent nuclei; prolific cytoplasmic.</a:t>
            </a:r>
          </a:p>
          <a:p>
            <a:pPr algn="just"/>
            <a:r>
              <a:rPr lang="en-US" sz="2800" dirty="0" smtClean="0"/>
              <a:t>-Organelles (mitochondria, ER, Golgi bodies and secretory vesicles).</a:t>
            </a:r>
          </a:p>
          <a:p>
            <a:pPr algn="just"/>
            <a:r>
              <a:rPr lang="en-US" sz="2800" dirty="0" smtClean="0"/>
              <a:t>-The cells secrete hormone directly in to blood or lymph circulation, therefore they have rich blood supply.</a:t>
            </a:r>
            <a:endParaRPr lang="en-GB"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304800"/>
            <a:ext cx="8686800" cy="6248400"/>
          </a:xfrm>
        </p:spPr>
        <p:txBody>
          <a:bodyPr>
            <a:normAutofit/>
          </a:bodyPr>
          <a:lstStyle/>
          <a:p>
            <a:pPr>
              <a:buNone/>
            </a:pPr>
            <a:r>
              <a:rPr lang="en-US" b="1" dirty="0" smtClean="0"/>
              <a:t>4-Adrenal glands(Suprarenal) :</a:t>
            </a:r>
          </a:p>
          <a:p>
            <a:pPr algn="just">
              <a:buNone/>
            </a:pPr>
            <a:r>
              <a:rPr lang="en-US" sz="2800" dirty="0" smtClean="0"/>
              <a:t>-are paired organs that lie near the superior poles of the kidney, embedded in perirenal adipose tissue.</a:t>
            </a:r>
          </a:p>
          <a:p>
            <a:pPr algn="just">
              <a:buNone/>
            </a:pPr>
            <a:r>
              <a:rPr lang="en-US" sz="2800" dirty="0" smtClean="0"/>
              <a:t>-They are flattened structures with a half –moon shape, about 4-6 cm long, 1-2 cm , 4-6 mm thick in adults.</a:t>
            </a:r>
          </a:p>
          <a:p>
            <a:pPr algn="just">
              <a:buNone/>
            </a:pPr>
            <a:r>
              <a:rPr lang="en-US" sz="2800" dirty="0" smtClean="0"/>
              <a:t>-adrenal glands are each covered by a dense c.t capsule that send thin septa to the interior of the gland as trabeculae, the stroma consist mainly of a rich network of reticular fibers that support the secretory cells, the gland consist of two concentric layers ;a yellowish peripheral layer, the adrenal cortex and a reddish brown central layer, the adrenal medulla with prominent central vein.</a:t>
            </a:r>
          </a:p>
          <a:p>
            <a:pPr>
              <a:buNone/>
            </a:pPr>
            <a:endParaRPr lang="en-US" b="1" dirty="0" smtClean="0"/>
          </a:p>
          <a:p>
            <a:pPr>
              <a:buNone/>
            </a:pP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533400"/>
            <a:ext cx="8686800" cy="6096000"/>
          </a:xfrm>
        </p:spPr>
        <p:txBody>
          <a:bodyPr>
            <a:normAutofit fontScale="92500"/>
          </a:bodyPr>
          <a:lstStyle/>
          <a:p>
            <a:pPr>
              <a:buNone/>
            </a:pPr>
            <a:r>
              <a:rPr lang="en-US" b="1" dirty="0" smtClean="0"/>
              <a:t>_Steroid secretory cells:</a:t>
            </a:r>
            <a:endParaRPr lang="en-US" sz="2800" dirty="0" smtClean="0"/>
          </a:p>
          <a:p>
            <a:pPr algn="just">
              <a:buNone/>
            </a:pPr>
            <a:r>
              <a:rPr lang="en-US" sz="2800" dirty="0" smtClean="0"/>
              <a:t>-mitochondria with unusual tubular cristae.</a:t>
            </a:r>
          </a:p>
          <a:p>
            <a:pPr algn="just">
              <a:buNone/>
            </a:pPr>
            <a:r>
              <a:rPr lang="en-US" sz="2800" dirty="0" smtClean="0"/>
              <a:t>-secretes steroid hormones, structurally related to common precursor cholesterol, regulated by ACTH; 3 functional classes:</a:t>
            </a:r>
          </a:p>
          <a:p>
            <a:pPr algn="just">
              <a:buNone/>
            </a:pPr>
            <a:r>
              <a:rPr lang="en-US" sz="2800" dirty="0" smtClean="0"/>
              <a:t>1-mineralocorticoids   2-glucocorticoids   3-sex hormones</a:t>
            </a:r>
            <a:endParaRPr lang="en-US" b="1" dirty="0" smtClean="0"/>
          </a:p>
          <a:p>
            <a:pPr>
              <a:buNone/>
            </a:pPr>
            <a:r>
              <a:rPr lang="en-US" b="1" dirty="0" smtClean="0"/>
              <a:t>_Adrenal Cortex :</a:t>
            </a:r>
            <a:endParaRPr lang="en-US" dirty="0" smtClean="0"/>
          </a:p>
          <a:p>
            <a:pPr algn="just">
              <a:buNone/>
            </a:pPr>
            <a:r>
              <a:rPr lang="en-US" sz="2800" b="1" dirty="0" smtClean="0"/>
              <a:t>-zona glomerulosa: </a:t>
            </a:r>
            <a:r>
              <a:rPr lang="en-US" sz="2800" dirty="0" smtClean="0"/>
              <a:t>moderately appearance, secretory cells in rounded clumps, round strongly stained nuclei, little cytoplasm, some lipid droplets.</a:t>
            </a:r>
          </a:p>
          <a:p>
            <a:pPr algn="just">
              <a:buNone/>
            </a:pPr>
            <a:r>
              <a:rPr lang="en-US" sz="2800" dirty="0" smtClean="0"/>
              <a:t>Secret mineralocorticoids (aldosterone) : regulation body sodium in renal tubules, blood pressure regulation, aldosterone controlled by juxtaglomerular apparatus. </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172200"/>
          </a:xfrm>
        </p:spPr>
        <p:txBody>
          <a:bodyPr>
            <a:normAutofit lnSpcReduction="10000"/>
          </a:bodyPr>
          <a:lstStyle/>
          <a:p>
            <a:pPr algn="just">
              <a:buNone/>
            </a:pPr>
            <a:r>
              <a:rPr lang="en-US" b="1" dirty="0" smtClean="0"/>
              <a:t>-Zona fasiculata: </a:t>
            </a:r>
            <a:r>
              <a:rPr lang="en-US" sz="2800" dirty="0" smtClean="0"/>
              <a:t>parallel narrow cords of secretory cells arrange in column 1-2 cell thick, parallel to each other; cells large, abundant cytoplasm, large amount of lipid droplets appears as vacuoles which represent the steroid hormone.</a:t>
            </a:r>
          </a:p>
          <a:p>
            <a:pPr algn="just">
              <a:buNone/>
            </a:pPr>
            <a:r>
              <a:rPr lang="en-US" sz="2800" dirty="0" smtClean="0"/>
              <a:t>Secret glucocorticoids (Cortisol), regulating glucose, fatty acid, metabolism and response to stress; controlled by ACTH also small androgenic sex hormones.</a:t>
            </a:r>
          </a:p>
          <a:p>
            <a:pPr algn="just">
              <a:buNone/>
            </a:pPr>
            <a:r>
              <a:rPr lang="en-US" b="1" dirty="0" smtClean="0"/>
              <a:t>-Zona reticularis: </a:t>
            </a:r>
            <a:r>
              <a:rPr lang="en-US" sz="2800" dirty="0" smtClean="0"/>
              <a:t>small closely-packed cells in irregular network of branching cords and clumps, cells smaller than those of Z. fasciculata, eosinophilic cytoplasm, few lipid droplets, cytoplasm stains more strongly, lipofuscin, probably secret small quantities androgens and glucocorticoids.</a:t>
            </a:r>
            <a:r>
              <a:rPr lang="en-US" b="1" dirty="0" smtClean="0"/>
              <a:t> </a:t>
            </a:r>
            <a:endParaRPr lang="en-GB"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GB" dirty="0"/>
          </a:p>
        </p:txBody>
      </p:sp>
      <p:sp>
        <p:nvSpPr>
          <p:cNvPr id="3" name="Content Placeholder 2"/>
          <p:cNvSpPr>
            <a:spLocks noGrp="1"/>
          </p:cNvSpPr>
          <p:nvPr>
            <p:ph idx="1"/>
          </p:nvPr>
        </p:nvSpPr>
        <p:spPr>
          <a:xfrm>
            <a:off x="304800" y="0"/>
            <a:ext cx="8610600" cy="6553200"/>
          </a:xfrm>
        </p:spPr>
        <p:txBody>
          <a:bodyPr>
            <a:normAutofit lnSpcReduction="10000"/>
          </a:bodyPr>
          <a:lstStyle/>
          <a:p>
            <a:pPr>
              <a:buNone/>
            </a:pPr>
            <a:r>
              <a:rPr lang="en-US" b="1" dirty="0" smtClean="0"/>
              <a:t>_Adrenal medulla secretory cells:</a:t>
            </a:r>
            <a:endParaRPr lang="en-US" sz="2800" dirty="0" smtClean="0"/>
          </a:p>
          <a:p>
            <a:pPr algn="just">
              <a:buNone/>
            </a:pPr>
            <a:r>
              <a:rPr lang="en-US" sz="2800" dirty="0" smtClean="0"/>
              <a:t>-large granular nuclei, extensive, strongly basophilic cytoplasm.</a:t>
            </a:r>
          </a:p>
          <a:p>
            <a:pPr algn="just">
              <a:buNone/>
            </a:pPr>
            <a:r>
              <a:rPr lang="en-US" sz="2800" dirty="0" smtClean="0"/>
              <a:t>-secretes catecholamine hormones: adrenaline and noradrenalin under direct preganglionic sympathetic nervous control; not secreted continuously, stored in cytoplasmic granules and released in response to nervous stimulation after chrome salt fixation, stored catecholamine granules from brown color chromaffin cells.</a:t>
            </a:r>
          </a:p>
          <a:p>
            <a:pPr algn="just">
              <a:buNone/>
            </a:pPr>
            <a:r>
              <a:rPr lang="en-US" b="1" dirty="0" smtClean="0"/>
              <a:t>5-Pineal Body:</a:t>
            </a:r>
          </a:p>
          <a:p>
            <a:pPr algn="just">
              <a:buNone/>
            </a:pPr>
            <a:r>
              <a:rPr lang="en-US" sz="2800" dirty="0" smtClean="0"/>
              <a:t>The seat of the soul-the third eye</a:t>
            </a:r>
          </a:p>
          <a:p>
            <a:pPr algn="just">
              <a:buNone/>
            </a:pPr>
            <a:r>
              <a:rPr lang="en-US" sz="2800" dirty="0" smtClean="0"/>
              <a:t>-pineal evagination from posterior part of roof of third ventricle in midline, connected to brain via short stalk containing nerve fibers (from hypothalamus).</a:t>
            </a:r>
            <a:endParaRPr lang="en-GB"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304800" y="609600"/>
            <a:ext cx="8610600" cy="5943600"/>
          </a:xfrm>
        </p:spPr>
        <p:txBody>
          <a:bodyPr>
            <a:normAutofit/>
          </a:bodyPr>
          <a:lstStyle/>
          <a:p>
            <a:pPr algn="just">
              <a:buNone/>
            </a:pPr>
            <a:r>
              <a:rPr lang="en-US" sz="2800" dirty="0" smtClean="0"/>
              <a:t>-pineal sand (basophilic extracellular bodies) concentric layers of calcium and magnesium phosphate within an organic matrix.</a:t>
            </a:r>
          </a:p>
          <a:p>
            <a:pPr algn="just">
              <a:buNone/>
            </a:pPr>
            <a:r>
              <a:rPr lang="en-US" sz="2800" dirty="0" smtClean="0"/>
              <a:t>-pinealocytes; pineal chief cells, highly modified neurons arranged in clumps and cords surrounded by rich net work of fenestrated capillaries, round, granular nuclei with prominent nucleoli and poorly stained cytoplasm; highly branched processes.</a:t>
            </a:r>
          </a:p>
          <a:p>
            <a:pPr algn="just">
              <a:buNone/>
            </a:pPr>
            <a:r>
              <a:rPr lang="en-US" sz="2800" dirty="0" smtClean="0"/>
              <a:t>-contain variety of indole compounds including melatonin and its precursor serotonin.</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457200"/>
            <a:ext cx="8839200" cy="6096000"/>
          </a:xfrm>
        </p:spPr>
        <p:txBody>
          <a:bodyPr>
            <a:normAutofit lnSpcReduction="10000"/>
          </a:bodyPr>
          <a:lstStyle/>
          <a:p>
            <a:pPr algn="just">
              <a:buNone/>
            </a:pPr>
            <a:r>
              <a:rPr lang="en-US" sz="2800" dirty="0" smtClean="0"/>
              <a:t>*Endocrine glands are either found as separate unite like:</a:t>
            </a:r>
          </a:p>
          <a:p>
            <a:pPr algn="just">
              <a:buNone/>
            </a:pPr>
            <a:r>
              <a:rPr lang="en-US" sz="2800" dirty="0" smtClean="0"/>
              <a:t>1-Pituitary gland.</a:t>
            </a:r>
          </a:p>
          <a:p>
            <a:pPr algn="just">
              <a:buNone/>
            </a:pPr>
            <a:r>
              <a:rPr lang="en-US" sz="2800" dirty="0" smtClean="0"/>
              <a:t>2-Thyroid gland.</a:t>
            </a:r>
          </a:p>
          <a:p>
            <a:pPr algn="just">
              <a:buNone/>
            </a:pPr>
            <a:r>
              <a:rPr lang="en-US" sz="2800" dirty="0" smtClean="0"/>
              <a:t>3-Parathyroid gland.</a:t>
            </a:r>
          </a:p>
          <a:p>
            <a:pPr algn="just">
              <a:buNone/>
            </a:pPr>
            <a:r>
              <a:rPr lang="en-US" sz="2800" dirty="0" smtClean="0"/>
              <a:t>4-Adrenal or suprarenal gland.</a:t>
            </a:r>
          </a:p>
          <a:p>
            <a:pPr algn="just">
              <a:buNone/>
            </a:pPr>
            <a:r>
              <a:rPr lang="en-US" sz="2800" dirty="0" smtClean="0"/>
              <a:t>5-Pineal body.</a:t>
            </a:r>
          </a:p>
          <a:p>
            <a:pPr algn="just">
              <a:buNone/>
            </a:pPr>
            <a:endParaRPr lang="en-US" sz="2800" dirty="0" smtClean="0"/>
          </a:p>
          <a:p>
            <a:pPr algn="just">
              <a:buNone/>
            </a:pPr>
            <a:r>
              <a:rPr lang="en-US" sz="2800" dirty="0" smtClean="0"/>
              <a:t>*Or found as scattered masses within the exocrine gland-called mixer gland like:</a:t>
            </a:r>
          </a:p>
          <a:p>
            <a:pPr algn="just">
              <a:buNone/>
            </a:pPr>
            <a:r>
              <a:rPr lang="en-US" sz="2800" dirty="0" smtClean="0"/>
              <a:t>1-Islet of pan crease.</a:t>
            </a:r>
          </a:p>
          <a:p>
            <a:pPr algn="just">
              <a:buNone/>
            </a:pPr>
            <a:r>
              <a:rPr lang="en-US" sz="2800" dirty="0" smtClean="0"/>
              <a:t>2-Leydig cells of (interstitial cells of the testes).</a:t>
            </a:r>
          </a:p>
          <a:p>
            <a:pPr algn="just">
              <a:buNone/>
            </a:pPr>
            <a:r>
              <a:rPr lang="en-US" sz="2800" dirty="0" smtClean="0"/>
              <a:t>3-Corpus luteum of the ovary.</a:t>
            </a:r>
          </a:p>
          <a:p>
            <a:pPr>
              <a:buNone/>
            </a:pPr>
            <a:endParaRPr lang="en-GB" sz="2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609600"/>
            <a:ext cx="8610600" cy="6019800"/>
          </a:xfrm>
        </p:spPr>
        <p:txBody>
          <a:bodyPr>
            <a:normAutofit fontScale="85000" lnSpcReduction="10000"/>
          </a:bodyPr>
          <a:lstStyle/>
          <a:p>
            <a:pPr>
              <a:buNone/>
            </a:pPr>
            <a:r>
              <a:rPr lang="en-US" b="1" dirty="0" smtClean="0"/>
              <a:t>1-Pitutary gland (hypophysis):</a:t>
            </a:r>
          </a:p>
          <a:p>
            <a:pPr algn="just">
              <a:buNone/>
            </a:pPr>
            <a:r>
              <a:rPr lang="en-US" sz="2800" dirty="0" smtClean="0"/>
              <a:t>1cm in diameter, weight 0.5, in female during pregnancy reach to 1 gm, have two lobes:</a:t>
            </a:r>
          </a:p>
          <a:p>
            <a:pPr algn="just">
              <a:buNone/>
            </a:pPr>
            <a:r>
              <a:rPr lang="en-US" sz="2800" b="1" dirty="0" smtClean="0"/>
              <a:t>-Anterior pituitary: </a:t>
            </a:r>
            <a:r>
              <a:rPr lang="en-US" sz="2800" dirty="0" smtClean="0"/>
              <a:t>develops as outgrowth of hypophyseal (Rathke´s) pouch, as up growth from the roof of the mouth.</a:t>
            </a:r>
          </a:p>
          <a:p>
            <a:pPr algn="just">
              <a:buNone/>
            </a:pPr>
            <a:r>
              <a:rPr lang="en-US" sz="2800" dirty="0" smtClean="0"/>
              <a:t>Anterior lobe or adenohypophysis of 3 parts:</a:t>
            </a:r>
          </a:p>
          <a:p>
            <a:pPr algn="just">
              <a:buNone/>
            </a:pPr>
            <a:r>
              <a:rPr lang="en-US" sz="2800" b="1" dirty="0" smtClean="0"/>
              <a:t>_pars distal is</a:t>
            </a:r>
            <a:r>
              <a:rPr lang="en-US" sz="2800" dirty="0" smtClean="0"/>
              <a:t>: it is the largest subdivision constitute about 75% of anterior pituitary surrounded by collagen fibers.</a:t>
            </a:r>
          </a:p>
          <a:p>
            <a:pPr algn="just">
              <a:buNone/>
            </a:pPr>
            <a:r>
              <a:rPr lang="en-US" sz="2800" b="1" dirty="0" smtClean="0"/>
              <a:t>_pars intermedium :</a:t>
            </a:r>
          </a:p>
          <a:p>
            <a:pPr algn="just">
              <a:buNone/>
            </a:pPr>
            <a:r>
              <a:rPr lang="en-US" sz="2800" dirty="0" smtClean="0"/>
              <a:t>-thin zone tissue lying between the pars distalis and pars nervosa.</a:t>
            </a:r>
          </a:p>
          <a:p>
            <a:pPr algn="just">
              <a:buNone/>
            </a:pPr>
            <a:r>
              <a:rPr lang="en-US" sz="2800" dirty="0" smtClean="0"/>
              <a:t>-cells basophilic, function in adult is not clear, but in the fetus the basophils may synthesizes and secretes melanocyte stimulating hormone (MSH), important for melanocyte activity.</a:t>
            </a:r>
          </a:p>
          <a:p>
            <a:pPr algn="just">
              <a:buNone/>
            </a:pPr>
            <a:r>
              <a:rPr lang="en-US" sz="2800" dirty="0" smtClean="0"/>
              <a:t> </a:t>
            </a:r>
            <a:endParaRPr lang="en-US" sz="2800" b="1" dirty="0" smtClean="0"/>
          </a:p>
          <a:p>
            <a:pPr algn="just">
              <a:buNone/>
            </a:pP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152400"/>
            <a:ext cx="8686800" cy="6705600"/>
          </a:xfrm>
        </p:spPr>
        <p:txBody>
          <a:bodyPr>
            <a:normAutofit fontScale="85000" lnSpcReduction="20000"/>
          </a:bodyPr>
          <a:lstStyle/>
          <a:p>
            <a:pPr algn="just">
              <a:buNone/>
            </a:pPr>
            <a:r>
              <a:rPr lang="en-US" b="1" dirty="0" smtClean="0"/>
              <a:t>_pars tuberalis: </a:t>
            </a:r>
            <a:r>
              <a:rPr lang="en-US" sz="2800" dirty="0" smtClean="0"/>
              <a:t>is a funnel-shaped region surrounding the Infundibulum of the neurohypophysis (most of the cells of this region are basophilic gonadotropic cells that secret FSH and LH).</a:t>
            </a:r>
          </a:p>
          <a:p>
            <a:pPr algn="just">
              <a:buNone/>
            </a:pPr>
            <a:r>
              <a:rPr lang="en-US" sz="2800" dirty="0" smtClean="0"/>
              <a:t>*Hormones of interior pituitary:</a:t>
            </a:r>
          </a:p>
          <a:p>
            <a:pPr algn="just">
              <a:buNone/>
            </a:pPr>
            <a:r>
              <a:rPr lang="en-US" sz="2800" dirty="0" smtClean="0"/>
              <a:t>-Growth hormone(GH)                -Somatotrope cells.</a:t>
            </a:r>
          </a:p>
          <a:p>
            <a:pPr algn="just">
              <a:buNone/>
            </a:pPr>
            <a:r>
              <a:rPr lang="en-US" sz="2800" dirty="0" smtClean="0"/>
              <a:t>-Prolactin(PRL)                              -lactotrope cells=</a:t>
            </a:r>
            <a:r>
              <a:rPr lang="en-US" sz="2800" dirty="0" err="1" smtClean="0"/>
              <a:t>Mammotrope</a:t>
            </a:r>
            <a:r>
              <a:rPr lang="en-US" sz="2800" dirty="0" smtClean="0"/>
              <a:t>.</a:t>
            </a:r>
          </a:p>
          <a:p>
            <a:pPr algn="just">
              <a:buNone/>
            </a:pPr>
            <a:r>
              <a:rPr lang="en-US" sz="2800" dirty="0" smtClean="0"/>
              <a:t>-Thyroid stimulating H(TSH)        -Thyrotrope cells.</a:t>
            </a:r>
          </a:p>
          <a:p>
            <a:pPr algn="just">
              <a:buNone/>
            </a:pPr>
            <a:r>
              <a:rPr lang="en-US" sz="2800" dirty="0" smtClean="0"/>
              <a:t>-FSH &amp;LH                                          -Gonadotrope.</a:t>
            </a:r>
          </a:p>
          <a:p>
            <a:pPr algn="just">
              <a:buNone/>
            </a:pPr>
            <a:r>
              <a:rPr lang="en-US" sz="2800" dirty="0" smtClean="0"/>
              <a:t>-Adrenocorticotropin (ACTH)        -Corticotrope.</a:t>
            </a:r>
          </a:p>
          <a:p>
            <a:pPr algn="just">
              <a:buNone/>
            </a:pPr>
            <a:r>
              <a:rPr lang="en-US" sz="2800" b="1" dirty="0" smtClean="0"/>
              <a:t>_Posterior lobe(Neurohypophysis):</a:t>
            </a:r>
          </a:p>
          <a:p>
            <a:pPr algn="just">
              <a:buNone/>
            </a:pPr>
            <a:r>
              <a:rPr lang="en-US" sz="2800" dirty="0" smtClean="0"/>
              <a:t>-develop as down growth from the floor of the brain (Diencephalon).</a:t>
            </a:r>
          </a:p>
          <a:p>
            <a:pPr algn="just">
              <a:buNone/>
            </a:pPr>
            <a:r>
              <a:rPr lang="en-US" sz="2800" dirty="0" smtClean="0"/>
              <a:t>-Consist of three parts:</a:t>
            </a:r>
          </a:p>
          <a:p>
            <a:pPr algn="just">
              <a:buNone/>
            </a:pPr>
            <a:r>
              <a:rPr lang="en-US" sz="2800" dirty="0" smtClean="0"/>
              <a:t>1-Median eminence.</a:t>
            </a:r>
          </a:p>
          <a:p>
            <a:pPr algn="just">
              <a:buNone/>
            </a:pPr>
            <a:r>
              <a:rPr lang="en-US" sz="2800" dirty="0" smtClean="0"/>
              <a:t>2-Infundibular stalk.</a:t>
            </a:r>
          </a:p>
          <a:p>
            <a:pPr algn="just">
              <a:buNone/>
            </a:pPr>
            <a:r>
              <a:rPr lang="en-US" sz="2800" dirty="0" smtClean="0"/>
              <a:t>3-Infundibular process (pars nervosa).</a:t>
            </a:r>
          </a:p>
          <a:p>
            <a:pPr algn="just">
              <a:buNone/>
            </a:pPr>
            <a:endParaRPr lang="en-US" sz="2800" dirty="0" smtClean="0"/>
          </a:p>
          <a:p>
            <a:pPr algn="just">
              <a:buNone/>
            </a:pPr>
            <a:endParaRPr lang="en-US" sz="2800" dirty="0" smtClean="0"/>
          </a:p>
          <a:p>
            <a:pPr algn="just">
              <a:buNone/>
            </a:pPr>
            <a:endParaRPr lang="en-US" sz="2800" dirty="0" smtClean="0"/>
          </a:p>
          <a:p>
            <a:pPr algn="just">
              <a:buNone/>
            </a:pPr>
            <a:endParaRPr lang="en-US" sz="2800" dirty="0" smtClean="0"/>
          </a:p>
          <a:p>
            <a:pPr algn="just">
              <a:buNone/>
            </a:pPr>
            <a:endParaRPr lang="en-GB"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533400"/>
            <a:ext cx="8839200" cy="6172200"/>
          </a:xfrm>
        </p:spPr>
        <p:txBody>
          <a:bodyPr/>
          <a:lstStyle/>
          <a:p>
            <a:pPr algn="just">
              <a:buNone/>
            </a:pPr>
            <a:r>
              <a:rPr lang="en-US" sz="2800" dirty="0" smtClean="0"/>
              <a:t>*Hypothalamus:</a:t>
            </a:r>
          </a:p>
          <a:p>
            <a:pPr algn="just">
              <a:buNone/>
            </a:pPr>
            <a:r>
              <a:rPr lang="en-US" sz="2800" dirty="0" smtClean="0"/>
              <a:t>-control secretion of all pituitary hormones</a:t>
            </a:r>
            <a:r>
              <a:rPr lang="en-US" dirty="0" smtClean="0"/>
              <a:t>.</a:t>
            </a:r>
          </a:p>
          <a:p>
            <a:pPr algn="just">
              <a:buNone/>
            </a:pPr>
            <a:r>
              <a:rPr lang="en-US" dirty="0" smtClean="0"/>
              <a:t>-</a:t>
            </a:r>
            <a:r>
              <a:rPr lang="en-US" sz="2800" dirty="0" smtClean="0"/>
              <a:t>located in small depression of sphenoid bone (Sella turcica).</a:t>
            </a:r>
          </a:p>
          <a:p>
            <a:pPr algn="just">
              <a:buNone/>
            </a:pPr>
            <a:r>
              <a:rPr lang="en-US" sz="2800" dirty="0" smtClean="0"/>
              <a:t>*Hormones of posterior pituitary:</a:t>
            </a:r>
          </a:p>
          <a:p>
            <a:pPr algn="just">
              <a:buNone/>
            </a:pPr>
            <a:r>
              <a:rPr lang="en-US" sz="2800" dirty="0" smtClean="0"/>
              <a:t>-Antidiuretic hormone(ADH)=synthesized mainly by neurons of hypothalamic supraoptic nucleus.</a:t>
            </a:r>
          </a:p>
          <a:p>
            <a:pPr algn="just">
              <a:buNone/>
            </a:pPr>
            <a:r>
              <a:rPr lang="en-US" sz="2800" dirty="0" smtClean="0"/>
              <a:t>-Oxytocin =synthesized mainly by neurons of paraventricular of hypothalamus.</a:t>
            </a:r>
          </a:p>
          <a:p>
            <a:pPr algn="just">
              <a:buNone/>
            </a:pPr>
            <a:endParaRPr lang="en-US" sz="2800" dirty="0" smtClean="0"/>
          </a:p>
          <a:p>
            <a:pPr algn="just">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228600"/>
            <a:ext cx="8686800" cy="6400800"/>
          </a:xfrm>
        </p:spPr>
        <p:txBody>
          <a:bodyPr>
            <a:normAutofit fontScale="92500"/>
          </a:bodyPr>
          <a:lstStyle/>
          <a:p>
            <a:pPr>
              <a:buNone/>
            </a:pPr>
            <a:r>
              <a:rPr lang="en-US" b="1" dirty="0" smtClean="0"/>
              <a:t>2-Thyroid gland: </a:t>
            </a:r>
            <a:r>
              <a:rPr lang="en-US" sz="2800" dirty="0" smtClean="0"/>
              <a:t>is surrounded by 2 capsules:</a:t>
            </a:r>
          </a:p>
          <a:p>
            <a:pPr algn="just">
              <a:buNone/>
            </a:pPr>
            <a:r>
              <a:rPr lang="en-US" sz="2800" b="1" dirty="0" smtClean="0"/>
              <a:t>-</a:t>
            </a:r>
            <a:r>
              <a:rPr lang="en-US" sz="2800" dirty="0" smtClean="0"/>
              <a:t>The outer is thick continuous with the deep cervical fascia.</a:t>
            </a:r>
          </a:p>
          <a:p>
            <a:pPr algn="just">
              <a:buNone/>
            </a:pPr>
            <a:r>
              <a:rPr lang="en-US" sz="2800" dirty="0" smtClean="0"/>
              <a:t>-The inner, true, CT capsule sends in septa to partially enclose lobules.</a:t>
            </a:r>
          </a:p>
          <a:p>
            <a:pPr algn="just">
              <a:buNone/>
            </a:pPr>
            <a:r>
              <a:rPr lang="en-US" sz="2800" dirty="0" smtClean="0"/>
              <a:t>In the lobules are rounded or bodies-follicles, in a loose stroma of ct with many blood vessels.</a:t>
            </a:r>
          </a:p>
          <a:p>
            <a:pPr algn="just">
              <a:buNone/>
            </a:pPr>
            <a:r>
              <a:rPr lang="en-US" b="1" dirty="0" smtClean="0"/>
              <a:t>_Thyroid follicle:</a:t>
            </a:r>
          </a:p>
          <a:p>
            <a:pPr algn="just">
              <a:buNone/>
            </a:pPr>
            <a:r>
              <a:rPr lang="en-US" sz="2800" dirty="0" smtClean="0"/>
              <a:t>-In man, they vary between 0.02 and 0.9 mm in diameter, a gland has several million follicles.</a:t>
            </a:r>
          </a:p>
          <a:p>
            <a:pPr algn="just">
              <a:buNone/>
            </a:pPr>
            <a:r>
              <a:rPr lang="en-US" sz="2800" dirty="0" smtClean="0"/>
              <a:t>-filled with viscous fluid-thyroid colloid-variably acidophil.</a:t>
            </a:r>
          </a:p>
          <a:p>
            <a:pPr algn="just">
              <a:buNone/>
            </a:pPr>
            <a:r>
              <a:rPr lang="en-US" sz="2800" dirty="0" smtClean="0"/>
              <a:t>-thyroid follicles are irregular, spherical structures; single layer range from squamous or cuboidal to columnar depending on the activity of the gland.</a:t>
            </a:r>
          </a:p>
          <a:p>
            <a:pPr>
              <a:buNone/>
            </a:pPr>
            <a:endParaRPr lang="en-US" b="1" dirty="0" smtClean="0"/>
          </a:p>
          <a:p>
            <a:pPr>
              <a:buNone/>
            </a:pPr>
            <a:endParaRPr lang="en-GB"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GB" dirty="0"/>
          </a:p>
        </p:txBody>
      </p:sp>
      <p:sp>
        <p:nvSpPr>
          <p:cNvPr id="3" name="Content Placeholder 2"/>
          <p:cNvSpPr>
            <a:spLocks noGrp="1"/>
          </p:cNvSpPr>
          <p:nvPr>
            <p:ph idx="1"/>
          </p:nvPr>
        </p:nvSpPr>
        <p:spPr>
          <a:xfrm>
            <a:off x="228600" y="304800"/>
            <a:ext cx="8686800" cy="6324600"/>
          </a:xfrm>
        </p:spPr>
        <p:txBody>
          <a:bodyPr>
            <a:normAutofit/>
          </a:bodyPr>
          <a:lstStyle/>
          <a:p>
            <a:pPr algn="just">
              <a:buNone/>
            </a:pPr>
            <a:r>
              <a:rPr lang="en-US" sz="2800" dirty="0" smtClean="0"/>
              <a:t>-epithelial cells+basment membrane ;variable in size, contain homogeneous thyroid or thyroglobulin which consist of glycoprotein, mucoprotein and proteolytic enzyme.</a:t>
            </a:r>
          </a:p>
          <a:p>
            <a:pPr algn="just">
              <a:buNone/>
            </a:pPr>
            <a:r>
              <a:rPr lang="en-US" sz="2800" dirty="0" smtClean="0"/>
              <a:t>-in active gland ;follicles small, colloid diminishes, cuboidal lining high, less active gland, lining cells flattened mostly lined by basophilic cuboidal follicular cells, a basal lamina outside which is an extensive plexus of blood capillaries with reticular fibers and fibroblast.</a:t>
            </a:r>
          </a:p>
          <a:p>
            <a:pPr algn="just">
              <a:buNone/>
            </a:pPr>
            <a:r>
              <a:rPr lang="en-US" sz="2800" dirty="0" smtClean="0"/>
              <a:t>-follicular cells are surrounded the follicle lumen, the nucleus is central.</a:t>
            </a:r>
          </a:p>
          <a:p>
            <a:pPr algn="just">
              <a:buNone/>
            </a:pPr>
            <a:r>
              <a:rPr lang="en-US" sz="2800" dirty="0" smtClean="0"/>
              <a:t>-thyroid stimulated by thyroid-stimulating hormone (thyrotropin) adenohypophysis.</a:t>
            </a: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533400"/>
            <a:ext cx="8686800" cy="6172200"/>
          </a:xfrm>
        </p:spPr>
        <p:txBody>
          <a:bodyPr>
            <a:normAutofit lnSpcReduction="10000"/>
          </a:bodyPr>
          <a:lstStyle/>
          <a:p>
            <a:pPr algn="just">
              <a:buNone/>
            </a:pPr>
            <a:r>
              <a:rPr lang="en-US" sz="2800" dirty="0" smtClean="0"/>
              <a:t>-thyroid follicles epithelial cells absorb iodide and concentrate it from blood by an iodide pump in basal plasma membrane ; iodide oxidized to iodine and transported in to follicular lumen; combines with thyroxin residues of thyroglobulin which remain bound to glycoprotein. </a:t>
            </a:r>
          </a:p>
          <a:p>
            <a:pPr algn="just">
              <a:buNone/>
            </a:pPr>
            <a:r>
              <a:rPr lang="en-US" sz="2800" dirty="0" smtClean="0"/>
              <a:t>-polypeptide hormone calcitonin; lowers blood calcium by inhibiting rate of decalcification of bone by osteoclastic resorption and by stimulating osteoblastic activity ; regulated by blood calcium levels.</a:t>
            </a:r>
          </a:p>
          <a:p>
            <a:pPr algn="just">
              <a:buNone/>
            </a:pPr>
            <a:r>
              <a:rPr lang="en-US" sz="2800" dirty="0" smtClean="0"/>
              <a:t>Para follicular cells (C or clear cells) present in follicle walls but not extending to colloid in interfollicular spaces; synthesize and secret calcitonin.  </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533400"/>
            <a:ext cx="8610600" cy="6019800"/>
          </a:xfrm>
        </p:spPr>
        <p:txBody>
          <a:bodyPr>
            <a:normAutofit/>
          </a:bodyPr>
          <a:lstStyle/>
          <a:p>
            <a:pPr>
              <a:buNone/>
            </a:pPr>
            <a:r>
              <a:rPr lang="en-US" b="1" dirty="0" smtClean="0"/>
              <a:t>3-Parathyroid gland:</a:t>
            </a:r>
          </a:p>
          <a:p>
            <a:pPr algn="just">
              <a:buNone/>
            </a:pPr>
            <a:r>
              <a:rPr lang="en-US" sz="2800" dirty="0" smtClean="0"/>
              <a:t>Embedded in capsule of thyroid gland, thin fibrous capsule , delicate septa divide gland in to dense, cord-like of secretory cells, regulate serum calcium and phosphate levels via parathyroid hormone.</a:t>
            </a:r>
          </a:p>
          <a:p>
            <a:pPr algn="just">
              <a:buNone/>
            </a:pPr>
            <a:r>
              <a:rPr lang="en-US" sz="2800" b="1" dirty="0" smtClean="0"/>
              <a:t>_Two types secretory cells:</a:t>
            </a:r>
          </a:p>
          <a:p>
            <a:pPr algn="just">
              <a:buNone/>
            </a:pPr>
            <a:r>
              <a:rPr lang="en-US" sz="2800" dirty="0" smtClean="0"/>
              <a:t>1-Chief (principle) cells: secret parathyroid hormone; prominent nucleus and relatively little cytoplasm, actively secreting cells, represent about 20% of total.</a:t>
            </a:r>
          </a:p>
          <a:p>
            <a:pPr algn="just">
              <a:buNone/>
            </a:pPr>
            <a:r>
              <a:rPr lang="en-US" sz="2800" dirty="0" smtClean="0"/>
              <a:t>2-Oxyphil cells: larger , less numerous, tend to clump among chief cells, smaller densely stained nuclei, strongly eosinophilic cytoplasm containing fine granules, function unknown. </a:t>
            </a:r>
            <a:endParaRPr lang="en-GB"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588</TotalTime>
  <Words>1357</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The Endocrine system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faten</dc:creator>
  <cp:lastModifiedBy>faten</cp:lastModifiedBy>
  <cp:revision>76</cp:revision>
  <dcterms:created xsi:type="dcterms:W3CDTF">2006-08-16T00:00:00Z</dcterms:created>
  <dcterms:modified xsi:type="dcterms:W3CDTF">2015-04-19T18:39:36Z</dcterms:modified>
</cp:coreProperties>
</file>